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1" r:id="rId3"/>
    <p:sldId id="272" r:id="rId4"/>
    <p:sldId id="258" r:id="rId5"/>
    <p:sldId id="259" r:id="rId6"/>
    <p:sldId id="267" r:id="rId7"/>
    <p:sldId id="261" r:id="rId8"/>
    <p:sldId id="268" r:id="rId9"/>
    <p:sldId id="269" r:id="rId10"/>
    <p:sldId id="27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671EB5-F253-49E3-9F1D-710FD514AA49}" type="datetimeFigureOut">
              <a:rPr lang="en-US" smtClean="0"/>
              <a:pPr/>
              <a:t>6/17/2010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949E45-EAB7-417C-BFBD-650E24B32DE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311704-ED90-41F3-B9A6-C7991BC559B8}" type="datetime1">
              <a:rPr lang="en-US" smtClean="0"/>
              <a:pPr/>
              <a:t>6/17/2010</a:t>
            </a:fld>
            <a:endParaRPr lang="en-US"/>
          </a:p>
        </p:txBody>
      </p:sp>
      <p:sp>
        <p:nvSpPr>
          <p:cNvPr id="5" name="Footer Placeholder 4"/>
          <p:cNvSpPr>
            <a:spLocks noGrp="1"/>
          </p:cNvSpPr>
          <p:nvPr>
            <p:ph type="ftr" sz="quarter" idx="11"/>
          </p:nvPr>
        </p:nvSpPr>
        <p:spPr/>
        <p:txBody>
          <a:bodyPr/>
          <a:lstStyle/>
          <a:p>
            <a:r>
              <a:rPr lang="en-US" smtClean="0"/>
              <a:t>Mika Sakamoto, msakamoto@smcvt.edu</a:t>
            </a:r>
            <a:endParaRPr lang="en-US"/>
          </a:p>
        </p:txBody>
      </p:sp>
      <p:sp>
        <p:nvSpPr>
          <p:cNvPr id="6" name="Slide Number Placeholder 5"/>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6C031B-A3BD-4575-B5AF-31E2E1A3F4EA}" type="datetime1">
              <a:rPr lang="en-US" smtClean="0"/>
              <a:pPr/>
              <a:t>6/17/2010</a:t>
            </a:fld>
            <a:endParaRPr lang="en-US"/>
          </a:p>
        </p:txBody>
      </p:sp>
      <p:sp>
        <p:nvSpPr>
          <p:cNvPr id="5" name="Footer Placeholder 4"/>
          <p:cNvSpPr>
            <a:spLocks noGrp="1"/>
          </p:cNvSpPr>
          <p:nvPr>
            <p:ph type="ftr" sz="quarter" idx="11"/>
          </p:nvPr>
        </p:nvSpPr>
        <p:spPr/>
        <p:txBody>
          <a:bodyPr/>
          <a:lstStyle/>
          <a:p>
            <a:r>
              <a:rPr lang="en-US" smtClean="0"/>
              <a:t>Mika Sakamoto, msakamoto@smcvt.edu</a:t>
            </a:r>
            <a:endParaRPr lang="en-US"/>
          </a:p>
        </p:txBody>
      </p:sp>
      <p:sp>
        <p:nvSpPr>
          <p:cNvPr id="6" name="Slide Number Placeholder 5"/>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766150-8B3B-4A60-8809-5E7F191FF5F0}" type="datetime1">
              <a:rPr lang="en-US" smtClean="0"/>
              <a:pPr/>
              <a:t>6/17/2010</a:t>
            </a:fld>
            <a:endParaRPr lang="en-US"/>
          </a:p>
        </p:txBody>
      </p:sp>
      <p:sp>
        <p:nvSpPr>
          <p:cNvPr id="5" name="Footer Placeholder 4"/>
          <p:cNvSpPr>
            <a:spLocks noGrp="1"/>
          </p:cNvSpPr>
          <p:nvPr>
            <p:ph type="ftr" sz="quarter" idx="11"/>
          </p:nvPr>
        </p:nvSpPr>
        <p:spPr/>
        <p:txBody>
          <a:bodyPr/>
          <a:lstStyle/>
          <a:p>
            <a:r>
              <a:rPr lang="en-US" smtClean="0"/>
              <a:t>Mika Sakamoto, msakamoto@smcvt.edu</a:t>
            </a:r>
            <a:endParaRPr lang="en-US"/>
          </a:p>
        </p:txBody>
      </p:sp>
      <p:sp>
        <p:nvSpPr>
          <p:cNvPr id="6" name="Slide Number Placeholder 5"/>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84DF2-D69C-46CF-A682-CBEF5082D8BD}" type="datetime1">
              <a:rPr lang="en-US" smtClean="0"/>
              <a:pPr/>
              <a:t>6/17/2010</a:t>
            </a:fld>
            <a:endParaRPr lang="en-US"/>
          </a:p>
        </p:txBody>
      </p:sp>
      <p:sp>
        <p:nvSpPr>
          <p:cNvPr id="5" name="Footer Placeholder 4"/>
          <p:cNvSpPr>
            <a:spLocks noGrp="1"/>
          </p:cNvSpPr>
          <p:nvPr>
            <p:ph type="ftr" sz="quarter" idx="11"/>
          </p:nvPr>
        </p:nvSpPr>
        <p:spPr/>
        <p:txBody>
          <a:bodyPr/>
          <a:lstStyle/>
          <a:p>
            <a:r>
              <a:rPr lang="en-US" smtClean="0"/>
              <a:t>Mika Sakamoto, msakamoto@smcvt.edu</a:t>
            </a:r>
            <a:endParaRPr lang="en-US"/>
          </a:p>
        </p:txBody>
      </p:sp>
      <p:sp>
        <p:nvSpPr>
          <p:cNvPr id="6" name="Slide Number Placeholder 5"/>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B8C5C37-E0E3-42D4-8D1F-129F635F2FAA}" type="datetime1">
              <a:rPr lang="en-US" smtClean="0"/>
              <a:pPr/>
              <a:t>6/17/2010</a:t>
            </a:fld>
            <a:endParaRPr lang="en-US"/>
          </a:p>
        </p:txBody>
      </p:sp>
      <p:sp>
        <p:nvSpPr>
          <p:cNvPr id="5" name="Footer Placeholder 4"/>
          <p:cNvSpPr>
            <a:spLocks noGrp="1"/>
          </p:cNvSpPr>
          <p:nvPr>
            <p:ph type="ftr" sz="quarter" idx="11"/>
          </p:nvPr>
        </p:nvSpPr>
        <p:spPr/>
        <p:txBody>
          <a:bodyPr/>
          <a:lstStyle/>
          <a:p>
            <a:r>
              <a:rPr lang="en-US" smtClean="0"/>
              <a:t>Mika Sakamoto, msakamoto@smcvt.edu</a:t>
            </a:r>
            <a:endParaRPr lang="en-US"/>
          </a:p>
        </p:txBody>
      </p:sp>
      <p:sp>
        <p:nvSpPr>
          <p:cNvPr id="6" name="Slide Number Placeholder 5"/>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C9DFA1-800B-4663-819A-1F184762606A}" type="datetime1">
              <a:rPr lang="en-US" smtClean="0"/>
              <a:pPr/>
              <a:t>6/17/2010</a:t>
            </a:fld>
            <a:endParaRPr lang="en-US"/>
          </a:p>
        </p:txBody>
      </p:sp>
      <p:sp>
        <p:nvSpPr>
          <p:cNvPr id="6" name="Footer Placeholder 5"/>
          <p:cNvSpPr>
            <a:spLocks noGrp="1"/>
          </p:cNvSpPr>
          <p:nvPr>
            <p:ph type="ftr" sz="quarter" idx="11"/>
          </p:nvPr>
        </p:nvSpPr>
        <p:spPr/>
        <p:txBody>
          <a:bodyPr/>
          <a:lstStyle/>
          <a:p>
            <a:r>
              <a:rPr lang="en-US" smtClean="0"/>
              <a:t>Mika Sakamoto, msakamoto@smcvt.edu</a:t>
            </a:r>
            <a:endParaRPr lang="en-US"/>
          </a:p>
        </p:txBody>
      </p:sp>
      <p:sp>
        <p:nvSpPr>
          <p:cNvPr id="7" name="Slide Number Placeholder 6"/>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597B1A-15A0-446B-9FA2-523346DCB797}" type="datetime1">
              <a:rPr lang="en-US" smtClean="0"/>
              <a:pPr/>
              <a:t>6/17/2010</a:t>
            </a:fld>
            <a:endParaRPr lang="en-US"/>
          </a:p>
        </p:txBody>
      </p:sp>
      <p:sp>
        <p:nvSpPr>
          <p:cNvPr id="8" name="Footer Placeholder 7"/>
          <p:cNvSpPr>
            <a:spLocks noGrp="1"/>
          </p:cNvSpPr>
          <p:nvPr>
            <p:ph type="ftr" sz="quarter" idx="11"/>
          </p:nvPr>
        </p:nvSpPr>
        <p:spPr/>
        <p:txBody>
          <a:bodyPr/>
          <a:lstStyle/>
          <a:p>
            <a:r>
              <a:rPr lang="en-US" smtClean="0"/>
              <a:t>Mika Sakamoto, msakamoto@smcvt.edu</a:t>
            </a:r>
            <a:endParaRPr lang="en-US"/>
          </a:p>
        </p:txBody>
      </p:sp>
      <p:sp>
        <p:nvSpPr>
          <p:cNvPr id="9" name="Slide Number Placeholder 8"/>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FDC13C-865F-4A1E-A9C4-A9A04832EF2C}" type="datetime1">
              <a:rPr lang="en-US" smtClean="0"/>
              <a:pPr/>
              <a:t>6/17/2010</a:t>
            </a:fld>
            <a:endParaRPr lang="en-US"/>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584274-DF83-4C76-9BD8-E1BC5EF7BDF8}" type="datetime1">
              <a:rPr lang="en-US" smtClean="0"/>
              <a:pPr/>
              <a:t>6/17/2010</a:t>
            </a:fld>
            <a:endParaRPr lang="en-US"/>
          </a:p>
        </p:txBody>
      </p:sp>
      <p:sp>
        <p:nvSpPr>
          <p:cNvPr id="3" name="Footer Placeholder 2"/>
          <p:cNvSpPr>
            <a:spLocks noGrp="1"/>
          </p:cNvSpPr>
          <p:nvPr>
            <p:ph type="ftr" sz="quarter" idx="11"/>
          </p:nvPr>
        </p:nvSpPr>
        <p:spPr/>
        <p:txBody>
          <a:bodyPr/>
          <a:lstStyle/>
          <a:p>
            <a:r>
              <a:rPr lang="en-US" smtClean="0"/>
              <a:t>Mika Sakamoto, msakamoto@smcvt.edu</a:t>
            </a:r>
            <a:endParaRPr lang="en-US"/>
          </a:p>
        </p:txBody>
      </p:sp>
      <p:sp>
        <p:nvSpPr>
          <p:cNvPr id="4" name="Slide Number Placeholder 3"/>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8F8300-4EDD-4590-91CF-0678BE6C8924}" type="datetime1">
              <a:rPr lang="en-US" smtClean="0"/>
              <a:pPr/>
              <a:t>6/17/2010</a:t>
            </a:fld>
            <a:endParaRPr lang="en-US"/>
          </a:p>
        </p:txBody>
      </p:sp>
      <p:sp>
        <p:nvSpPr>
          <p:cNvPr id="6" name="Footer Placeholder 5"/>
          <p:cNvSpPr>
            <a:spLocks noGrp="1"/>
          </p:cNvSpPr>
          <p:nvPr>
            <p:ph type="ftr" sz="quarter" idx="11"/>
          </p:nvPr>
        </p:nvSpPr>
        <p:spPr/>
        <p:txBody>
          <a:bodyPr/>
          <a:lstStyle/>
          <a:p>
            <a:r>
              <a:rPr lang="en-US" smtClean="0"/>
              <a:t>Mika Sakamoto, msakamoto@smcvt.edu</a:t>
            </a:r>
            <a:endParaRPr lang="en-US"/>
          </a:p>
        </p:txBody>
      </p:sp>
      <p:sp>
        <p:nvSpPr>
          <p:cNvPr id="7" name="Slide Number Placeholder 6"/>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6C772-2195-4F0E-9BF8-12268C5749A7}" type="datetime1">
              <a:rPr lang="en-US" smtClean="0"/>
              <a:pPr/>
              <a:t>6/17/2010</a:t>
            </a:fld>
            <a:endParaRPr lang="en-US"/>
          </a:p>
        </p:txBody>
      </p:sp>
      <p:sp>
        <p:nvSpPr>
          <p:cNvPr id="6" name="Footer Placeholder 5"/>
          <p:cNvSpPr>
            <a:spLocks noGrp="1"/>
          </p:cNvSpPr>
          <p:nvPr>
            <p:ph type="ftr" sz="quarter" idx="11"/>
          </p:nvPr>
        </p:nvSpPr>
        <p:spPr/>
        <p:txBody>
          <a:bodyPr/>
          <a:lstStyle/>
          <a:p>
            <a:r>
              <a:rPr lang="en-US" smtClean="0"/>
              <a:t>Mika Sakamoto, msakamoto@smcvt.edu</a:t>
            </a:r>
            <a:endParaRPr lang="en-US"/>
          </a:p>
        </p:txBody>
      </p:sp>
      <p:sp>
        <p:nvSpPr>
          <p:cNvPr id="7" name="Slide Number Placeholder 6"/>
          <p:cNvSpPr>
            <a:spLocks noGrp="1"/>
          </p:cNvSpPr>
          <p:nvPr>
            <p:ph type="sldNum" sz="quarter" idx="12"/>
          </p:nvPr>
        </p:nvSpPr>
        <p:spPr/>
        <p:txBody>
          <a:bodyPr/>
          <a:lstStyle/>
          <a:p>
            <a:fld id="{BADF9737-033D-47E5-9016-CC2C9B82353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99">
            <a:alpha val="72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3A9745-78FC-4E54-9F74-D231E5F298E1}" type="datetime1">
              <a:rPr lang="en-US" smtClean="0"/>
              <a:pPr/>
              <a:t>6/17/2010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Mika Sakamoto, msakamoto@smcvt.edu</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DF9737-033D-47E5-9016-CC2C9B82353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money.cnn.com/" TargetMode="External"/><Relationship Id="rId2" Type="http://schemas.openxmlformats.org/officeDocument/2006/relationships/hyperlink" Target="http://www.nytimes.com/pages/business/index.html?adxnnl=1&amp;adxnnlx=1276538541-Xq4YcbznUzYDxQxotx8kfw"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NDffTsphpzc&amp;feature=related" TargetMode="External"/><Relationship Id="rId2" Type="http://schemas.openxmlformats.org/officeDocument/2006/relationships/hyperlink" Target="http://money.cnn.com/video/news/2010/05/01/n_buffett_full_intv.cnnmoney/"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wmf"/></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audio" Target="../media/audio8.wav"/><Relationship Id="rId13" Type="http://schemas.openxmlformats.org/officeDocument/2006/relationships/slideLayout" Target="../slideLayouts/slideLayout2.xml"/><Relationship Id="rId3" Type="http://schemas.openxmlformats.org/officeDocument/2006/relationships/audio" Target="../media/audio3.wav"/><Relationship Id="rId7" Type="http://schemas.openxmlformats.org/officeDocument/2006/relationships/audio" Target="../media/audio7.wav"/><Relationship Id="rId12" Type="http://schemas.openxmlformats.org/officeDocument/2006/relationships/audio" Target="../media/audio12.wav"/><Relationship Id="rId17" Type="http://schemas.openxmlformats.org/officeDocument/2006/relationships/image" Target="../media/image8.png"/><Relationship Id="rId2" Type="http://schemas.openxmlformats.org/officeDocument/2006/relationships/audio" Target="../media/audio2.wav"/><Relationship Id="rId16" Type="http://schemas.openxmlformats.org/officeDocument/2006/relationships/image" Target="../media/image7.png"/><Relationship Id="rId1" Type="http://schemas.openxmlformats.org/officeDocument/2006/relationships/audio" Target="../media/audio1.wav"/><Relationship Id="rId6" Type="http://schemas.openxmlformats.org/officeDocument/2006/relationships/audio" Target="../media/audio6.wav"/><Relationship Id="rId11" Type="http://schemas.openxmlformats.org/officeDocument/2006/relationships/audio" Target="../media/audio11.wav"/><Relationship Id="rId5" Type="http://schemas.openxmlformats.org/officeDocument/2006/relationships/audio" Target="../media/audio5.wav"/><Relationship Id="rId15" Type="http://schemas.openxmlformats.org/officeDocument/2006/relationships/image" Target="../media/image6.png"/><Relationship Id="rId10" Type="http://schemas.openxmlformats.org/officeDocument/2006/relationships/audio" Target="../media/audio10.wav"/><Relationship Id="rId4" Type="http://schemas.openxmlformats.org/officeDocument/2006/relationships/audio" Target="../media/audio4.wav"/><Relationship Id="rId9" Type="http://schemas.openxmlformats.org/officeDocument/2006/relationships/audio" Target="../media/audio9.wav"/><Relationship Id="rId1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hyperlink" Target="http://www.nytimes.com/pages/business/index.html" TargetMode="External"/><Relationship Id="rId4" Type="http://schemas.openxmlformats.org/officeDocument/2006/relationships/hyperlink" Target="http://money.cnn.co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youtube.com/watch?v=NDffTsphpzc&amp;feature=related" TargetMode="External"/><Relationship Id="rId2" Type="http://schemas.openxmlformats.org/officeDocument/2006/relationships/hyperlink" Target="http://money.cnn.com/video/news/2010/05/01/n_buffett_full_intv.cnnmone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1470025"/>
          </a:xfrm>
          <a:effectLst>
            <a:glow rad="63500">
              <a:schemeClr val="accent1">
                <a:satMod val="175000"/>
                <a:alpha val="40000"/>
              </a:schemeClr>
            </a:glow>
          </a:effectLst>
        </p:spPr>
        <p:txBody>
          <a:bodyPr>
            <a:normAutofit fontScale="90000"/>
          </a:bodyPr>
          <a:lstStyle/>
          <a:p>
            <a:r>
              <a:rPr lang="en-US" b="1" dirty="0" smtClean="0">
                <a:ln w="10541" cmpd="sng">
                  <a:solidFill>
                    <a:schemeClr val="accent1">
                      <a:shade val="88000"/>
                      <a:satMod val="110000"/>
                    </a:schemeClr>
                  </a:solidFill>
                  <a:prstDash val="solid"/>
                </a:ln>
                <a:solidFill>
                  <a:srgbClr val="0070C0"/>
                </a:solidFill>
              </a:rPr>
              <a:t>Finance</a:t>
            </a:r>
            <a:br>
              <a:rPr lang="en-US" b="1" dirty="0" smtClean="0">
                <a:ln w="10541" cmpd="sng">
                  <a:solidFill>
                    <a:schemeClr val="accent1">
                      <a:shade val="88000"/>
                      <a:satMod val="110000"/>
                    </a:schemeClr>
                  </a:solidFill>
                  <a:prstDash val="solid"/>
                </a:ln>
                <a:solidFill>
                  <a:srgbClr val="0070C0"/>
                </a:solidFill>
              </a:rPr>
            </a:br>
            <a:r>
              <a:rPr lang="en-US" b="1" dirty="0" smtClean="0">
                <a:ln w="10541" cmpd="sng">
                  <a:solidFill>
                    <a:schemeClr val="accent1">
                      <a:shade val="88000"/>
                      <a:satMod val="110000"/>
                    </a:schemeClr>
                  </a:solidFill>
                  <a:prstDash val="solid"/>
                </a:ln>
                <a:solidFill>
                  <a:srgbClr val="0070C0"/>
                </a:solidFill>
              </a:rPr>
              <a:t>Comparing Japan with the U.S.A.</a:t>
            </a:r>
            <a:endParaRPr lang="en-US" b="1" dirty="0">
              <a:ln w="10541" cmpd="sng">
                <a:solidFill>
                  <a:schemeClr val="accent1">
                    <a:shade val="88000"/>
                    <a:satMod val="110000"/>
                  </a:schemeClr>
                </a:solidFill>
                <a:prstDash val="solid"/>
              </a:ln>
              <a:solidFill>
                <a:srgbClr val="0070C0"/>
              </a:solidFill>
            </a:endParaRPr>
          </a:p>
        </p:txBody>
      </p:sp>
      <p:sp>
        <p:nvSpPr>
          <p:cNvPr id="3" name="Subtitle 2"/>
          <p:cNvSpPr>
            <a:spLocks noGrp="1"/>
          </p:cNvSpPr>
          <p:nvPr>
            <p:ph type="subTitle" idx="1"/>
          </p:nvPr>
        </p:nvSpPr>
        <p:spPr>
          <a:xfrm>
            <a:off x="1447800" y="4800600"/>
            <a:ext cx="6400800" cy="1600200"/>
          </a:xfrm>
        </p:spPr>
        <p:txBody>
          <a:bodyPr>
            <a:normAutofit fontScale="92500" lnSpcReduction="10000"/>
          </a:bodyPr>
          <a:lstStyle/>
          <a:p>
            <a:r>
              <a:rPr lang="en-US" sz="2400" dirty="0" smtClean="0"/>
              <a:t>Mika Sakamoto</a:t>
            </a:r>
          </a:p>
          <a:p>
            <a:r>
              <a:rPr lang="en-US" sz="2400" dirty="0" smtClean="0"/>
              <a:t>Computer Assisted Language Learning</a:t>
            </a:r>
          </a:p>
          <a:p>
            <a:r>
              <a:rPr lang="en-US" sz="2400" dirty="0" smtClean="0"/>
              <a:t>Summer 2010</a:t>
            </a:r>
          </a:p>
          <a:p>
            <a:r>
              <a:rPr lang="en-US" sz="2400" dirty="0" smtClean="0"/>
              <a:t>Saint Michael's College</a:t>
            </a:r>
            <a:endParaRPr lang="en-US" sz="2400"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1</a:t>
            </a:fld>
            <a:endParaRPr lang="en-US"/>
          </a:p>
        </p:txBody>
      </p:sp>
      <p:pic>
        <p:nvPicPr>
          <p:cNvPr id="14338" name="Picture 2" descr="http://assets.nydailynews.com/img/2009/07/27/alg_siris-trader.jpg"/>
          <p:cNvPicPr>
            <a:picLocks noChangeAspect="1" noChangeArrowheads="1"/>
          </p:cNvPicPr>
          <p:nvPr/>
        </p:nvPicPr>
        <p:blipFill>
          <a:blip r:embed="rId2" cstate="print"/>
          <a:srcRect/>
          <a:stretch>
            <a:fillRect/>
          </a:stretch>
        </p:blipFill>
        <p:spPr bwMode="auto">
          <a:xfrm>
            <a:off x="1828800" y="1676400"/>
            <a:ext cx="5181600" cy="3048000"/>
          </a:xfrm>
          <a:prstGeom prst="rect">
            <a:avLst/>
          </a:prstGeom>
          <a:ln>
            <a:noFill/>
          </a:ln>
          <a:effectLst>
            <a:softEdge rad="112500"/>
          </a:effectLst>
        </p:spPr>
      </p:pic>
      <p:sp>
        <p:nvSpPr>
          <p:cNvPr id="8" name="Action Button: Forward or Next 7">
            <a:hlinkClick r:id="" action="ppaction://hlinkshowjump?jump=nextslide" highlightClick="1"/>
          </p:cNvPr>
          <p:cNvSpPr/>
          <p:nvPr/>
        </p:nvSpPr>
        <p:spPr>
          <a:xfrm>
            <a:off x="8001000" y="6324600"/>
            <a:ext cx="4572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p:txBody>
          <a:bodyPr/>
          <a:lstStyle/>
          <a:p>
            <a:r>
              <a:rPr lang="en-US" sz="2800" dirty="0" smtClean="0"/>
              <a:t>New York Times, </a:t>
            </a:r>
            <a:r>
              <a:rPr lang="en-US" sz="2800" i="1" dirty="0" smtClean="0"/>
              <a:t>Business Day</a:t>
            </a:r>
            <a:r>
              <a:rPr lang="en-US" sz="2800" dirty="0" smtClean="0"/>
              <a:t>, Retrieved from </a:t>
            </a:r>
            <a:r>
              <a:rPr lang="en-US" sz="2800" dirty="0" smtClean="0">
                <a:hlinkClick r:id="rId2"/>
              </a:rPr>
              <a:t>http://www.nytimes.com/pages/business/index.html?adxnnl=1&amp;adxnnlx=1276538541-Xq4YcbznUzYDxQxotx8kfw</a:t>
            </a:r>
            <a:r>
              <a:rPr lang="en-US" sz="2800" dirty="0" smtClean="0"/>
              <a:t> </a:t>
            </a:r>
          </a:p>
          <a:p>
            <a:r>
              <a:rPr lang="en-US" sz="2800" dirty="0" smtClean="0"/>
              <a:t>CNN MONEY. com, Retrieved from  </a:t>
            </a:r>
            <a:r>
              <a:rPr lang="en-US" sz="2800" dirty="0" smtClean="0">
                <a:hlinkClick r:id="rId3"/>
              </a:rPr>
              <a:t>http://money.cnn.com/</a:t>
            </a:r>
            <a:r>
              <a:rPr lang="en-US" sz="2800" dirty="0" smtClean="0"/>
              <a:t> </a:t>
            </a:r>
          </a:p>
          <a:p>
            <a:pPr>
              <a:buNone/>
            </a:pPr>
            <a:endParaRPr lang="en-US" dirty="0" smtClean="0"/>
          </a:p>
          <a:p>
            <a:pPr algn="ctr">
              <a:buNone/>
            </a:pP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Thank You!!</a:t>
            </a:r>
          </a:p>
          <a:p>
            <a:endParaRPr lang="en-US"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10</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Getting Started</a:t>
            </a:r>
            <a:endParaRPr lang="en-US" b="1"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2</a:t>
            </a:fld>
            <a:endParaRPr lang="en-US"/>
          </a:p>
        </p:txBody>
      </p:sp>
      <p:sp>
        <p:nvSpPr>
          <p:cNvPr id="8" name="Horizontal Scroll 7"/>
          <p:cNvSpPr/>
          <p:nvPr/>
        </p:nvSpPr>
        <p:spPr>
          <a:xfrm>
            <a:off x="1447800" y="1143000"/>
            <a:ext cx="6477000" cy="5029200"/>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marL="514350" indent="-514350">
              <a:buFont typeface="+mj-lt"/>
              <a:buAutoNum type="arabicPeriod"/>
            </a:pPr>
            <a:r>
              <a:rPr lang="en-US" sz="2800" dirty="0" smtClean="0"/>
              <a:t>How </a:t>
            </a:r>
            <a:r>
              <a:rPr lang="en-US" sz="2800" dirty="0" smtClean="0"/>
              <a:t>do you think about the </a:t>
            </a:r>
            <a:r>
              <a:rPr lang="en-US" sz="2800" dirty="0" smtClean="0"/>
              <a:t>future </a:t>
            </a:r>
            <a:r>
              <a:rPr lang="en-US" sz="2800" dirty="0" smtClean="0"/>
              <a:t>situation </a:t>
            </a:r>
            <a:r>
              <a:rPr lang="en-US" sz="2800" dirty="0" smtClean="0"/>
              <a:t>of markets in </a:t>
            </a:r>
            <a:r>
              <a:rPr lang="en-US" sz="2800" dirty="0" smtClean="0"/>
              <a:t>both Japan and the US?</a:t>
            </a:r>
          </a:p>
          <a:p>
            <a:pPr marL="514350" indent="-514350">
              <a:buFont typeface="+mj-lt"/>
              <a:buAutoNum type="arabicPeriod"/>
            </a:pPr>
            <a:r>
              <a:rPr lang="en-US" sz="2800" dirty="0" smtClean="0"/>
              <a:t>Are they </a:t>
            </a:r>
            <a:r>
              <a:rPr lang="en-US" sz="2800" dirty="0" smtClean="0"/>
              <a:t>going to be similar </a:t>
            </a:r>
            <a:r>
              <a:rPr lang="en-US" sz="2800" dirty="0" smtClean="0"/>
              <a:t>or different?</a:t>
            </a:r>
          </a:p>
          <a:p>
            <a:pPr marL="514350" indent="-514350">
              <a:buFont typeface="+mj-lt"/>
              <a:buAutoNum type="arabicPeriod"/>
            </a:pPr>
            <a:r>
              <a:rPr lang="en-US" sz="2800" dirty="0" smtClean="0"/>
              <a:t>How do you think they are going in coming years?</a:t>
            </a:r>
          </a:p>
          <a:p>
            <a:pPr algn="ct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 Listening Exercise</a:t>
            </a:r>
            <a:endParaRPr lang="en-US" b="1" dirty="0"/>
          </a:p>
        </p:txBody>
      </p:sp>
      <p:sp>
        <p:nvSpPr>
          <p:cNvPr id="3" name="Content Placeholder 2"/>
          <p:cNvSpPr>
            <a:spLocks noGrp="1"/>
          </p:cNvSpPr>
          <p:nvPr>
            <p:ph idx="1"/>
          </p:nvPr>
        </p:nvSpPr>
        <p:spPr>
          <a:xfrm>
            <a:off x="457200" y="1600200"/>
            <a:ext cx="3048000" cy="4525963"/>
          </a:xfrm>
        </p:spPr>
        <p:txBody>
          <a:bodyPr/>
          <a:lstStyle/>
          <a:p>
            <a:pPr>
              <a:buNone/>
            </a:pPr>
            <a:endParaRPr lang="en-US" b="1" dirty="0" smtClean="0"/>
          </a:p>
          <a:p>
            <a:pPr>
              <a:buNone/>
            </a:pPr>
            <a:r>
              <a:rPr lang="en-US" u="sng" dirty="0" smtClean="0">
                <a:effectLst>
                  <a:outerShdw blurRad="38100" dist="38100" dir="2700000" algn="tl">
                    <a:srgbClr val="000000">
                      <a:alpha val="43137"/>
                    </a:srgbClr>
                  </a:outerShdw>
                </a:effectLst>
              </a:rPr>
              <a:t>Vocabulary</a:t>
            </a:r>
          </a:p>
          <a:p>
            <a:pPr>
              <a:buNone/>
            </a:pPr>
            <a:r>
              <a:rPr lang="en-US" sz="2800" dirty="0" smtClean="0"/>
              <a:t>capitalism</a:t>
            </a:r>
          </a:p>
          <a:p>
            <a:pPr>
              <a:buNone/>
            </a:pPr>
            <a:r>
              <a:rPr lang="en-US" sz="2800" dirty="0" smtClean="0"/>
              <a:t>resilient </a:t>
            </a:r>
          </a:p>
          <a:p>
            <a:pPr>
              <a:buNone/>
            </a:pPr>
            <a:r>
              <a:rPr lang="en-US" sz="2800" dirty="0" smtClean="0"/>
              <a:t>guarantee</a:t>
            </a:r>
          </a:p>
          <a:p>
            <a:pPr>
              <a:buNone/>
            </a:pPr>
            <a:r>
              <a:rPr lang="en-US" sz="2800" dirty="0" smtClean="0"/>
              <a:t>mortgage</a:t>
            </a:r>
          </a:p>
          <a:p>
            <a:pPr>
              <a:buNone/>
            </a:pPr>
            <a:r>
              <a:rPr lang="en-US" sz="2800" dirty="0" smtClean="0"/>
              <a:t>bankrupt</a:t>
            </a:r>
          </a:p>
          <a:p>
            <a:pPr>
              <a:buNone/>
            </a:pPr>
            <a:endParaRPr lang="en-US"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3</a:t>
            </a:fld>
            <a:endParaRPr lang="en-US"/>
          </a:p>
        </p:txBody>
      </p:sp>
      <p:sp>
        <p:nvSpPr>
          <p:cNvPr id="7" name="TextBox 6"/>
          <p:cNvSpPr txBox="1"/>
          <p:nvPr/>
        </p:nvSpPr>
        <p:spPr>
          <a:xfrm>
            <a:off x="4419600" y="2209800"/>
            <a:ext cx="3276600" cy="2954655"/>
          </a:xfrm>
          <a:prstGeom prst="rect">
            <a:avLst/>
          </a:prstGeom>
          <a:noFill/>
        </p:spPr>
        <p:txBody>
          <a:bodyPr wrap="square" rtlCol="0">
            <a:spAutoFit/>
          </a:bodyPr>
          <a:lstStyle/>
          <a:p>
            <a:endParaRPr lang="en-US" sz="2800" dirty="0" smtClean="0"/>
          </a:p>
          <a:p>
            <a:r>
              <a:rPr lang="en-US" sz="2800" dirty="0" smtClean="0"/>
              <a:t>demand</a:t>
            </a:r>
          </a:p>
          <a:p>
            <a:r>
              <a:rPr lang="en-US" sz="2800" dirty="0" smtClean="0"/>
              <a:t>profit</a:t>
            </a:r>
          </a:p>
          <a:p>
            <a:r>
              <a:rPr lang="en-US" sz="2800" dirty="0" smtClean="0"/>
              <a:t>crisis</a:t>
            </a:r>
          </a:p>
          <a:p>
            <a:r>
              <a:rPr lang="en-US" sz="2800" dirty="0" smtClean="0"/>
              <a:t>acceleration</a:t>
            </a:r>
          </a:p>
          <a:p>
            <a:r>
              <a:rPr lang="en-US" sz="2800" dirty="0" smtClean="0"/>
              <a:t>peek</a:t>
            </a:r>
          </a:p>
          <a:p>
            <a:endParaRPr lang="en-US" dirty="0"/>
          </a:p>
        </p:txBody>
      </p:sp>
      <p:sp>
        <p:nvSpPr>
          <p:cNvPr id="9" name="Rectangle 8"/>
          <p:cNvSpPr/>
          <p:nvPr/>
        </p:nvSpPr>
        <p:spPr>
          <a:xfrm>
            <a:off x="1981200" y="1524000"/>
            <a:ext cx="5020157" cy="646331"/>
          </a:xfrm>
          <a:prstGeom prst="rect">
            <a:avLst/>
          </a:prstGeom>
          <a:noFill/>
        </p:spPr>
        <p:txBody>
          <a:bodyPr wrap="none" lIns="91440" tIns="45720" rIns="91440" bIns="45720">
            <a:spAutoFit/>
          </a:bodyPr>
          <a:lstStyle/>
          <a:p>
            <a:pPr algn="ctr"/>
            <a:r>
              <a:rPr lang="en-US" sz="3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Look up the words below</a:t>
            </a:r>
            <a:endParaRPr lang="en-US" sz="3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Listen to Interviews</a:t>
            </a:r>
            <a:endParaRPr lang="en-US" b="1" dirty="0"/>
          </a:p>
        </p:txBody>
      </p:sp>
      <p:sp>
        <p:nvSpPr>
          <p:cNvPr id="3" name="Content Placeholder 2"/>
          <p:cNvSpPr>
            <a:spLocks noGrp="1"/>
          </p:cNvSpPr>
          <p:nvPr>
            <p:ph idx="1"/>
          </p:nvPr>
        </p:nvSpPr>
        <p:spPr/>
        <p:txBody>
          <a:bodyPr/>
          <a:lstStyle/>
          <a:p>
            <a:pPr marL="514350" indent="-514350">
              <a:buFont typeface="+mj-lt"/>
              <a:buAutoNum type="arabicPeriod"/>
            </a:pPr>
            <a:r>
              <a:rPr lang="en-US" u="sng" dirty="0" smtClean="0"/>
              <a:t>U.S.A.</a:t>
            </a:r>
          </a:p>
          <a:p>
            <a:pPr marL="514350" indent="-514350" algn="ctr">
              <a:buNone/>
            </a:pPr>
            <a:r>
              <a:rPr lang="en-US" dirty="0"/>
              <a:t>Warren </a:t>
            </a:r>
            <a:r>
              <a:rPr lang="en-US" dirty="0" smtClean="0"/>
              <a:t>Buffet, CEO of Berkshire Hathaway </a:t>
            </a:r>
            <a:r>
              <a:rPr lang="en-US" dirty="0" smtClean="0">
                <a:hlinkClick r:id="rId2"/>
              </a:rPr>
              <a:t>“</a:t>
            </a:r>
            <a:r>
              <a:rPr lang="en-US" dirty="0">
                <a:hlinkClick r:id="rId2"/>
              </a:rPr>
              <a:t>America Bouncing Back”</a:t>
            </a:r>
            <a:r>
              <a:rPr lang="en-US" u="sng" dirty="0">
                <a:hlinkClick r:id="rId2"/>
              </a:rPr>
              <a:t> </a:t>
            </a:r>
            <a:r>
              <a:rPr lang="en-US" u="sng" dirty="0" smtClean="0">
                <a:hlinkClick r:id="rId2"/>
              </a:rPr>
              <a:t> </a:t>
            </a:r>
            <a:endParaRPr lang="en-US" u="sng" dirty="0" smtClean="0"/>
          </a:p>
          <a:p>
            <a:pPr marL="514350" indent="-514350">
              <a:buNone/>
            </a:pPr>
            <a:endParaRPr lang="en-US" dirty="0"/>
          </a:p>
          <a:p>
            <a:pPr marL="514350" indent="-514350">
              <a:buAutoNum type="arabicPeriod" startAt="2"/>
            </a:pPr>
            <a:r>
              <a:rPr lang="en-US" u="sng" dirty="0" smtClean="0"/>
              <a:t>Japan</a:t>
            </a:r>
          </a:p>
          <a:p>
            <a:pPr marL="514350" indent="-514350" algn="ctr">
              <a:buNone/>
            </a:pPr>
            <a:r>
              <a:rPr lang="en-US" dirty="0" smtClean="0"/>
              <a:t>Masahiko Mori, CEO of Mori Seiki </a:t>
            </a:r>
          </a:p>
          <a:p>
            <a:pPr marL="514350" indent="-514350" algn="ctr">
              <a:buNone/>
            </a:pPr>
            <a:r>
              <a:rPr lang="en-US" dirty="0" smtClean="0">
                <a:hlinkClick r:id="rId3"/>
              </a:rPr>
              <a:t>“Japan firms eye strong yen”</a:t>
            </a:r>
            <a:endParaRPr lang="en-US" dirty="0" smtClean="0"/>
          </a:p>
          <a:p>
            <a:pPr marL="514350" indent="-514350">
              <a:buNone/>
            </a:pPr>
            <a:endParaRPr lang="en-US"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4</a:t>
            </a:fld>
            <a:endParaRPr lang="en-US"/>
          </a:p>
        </p:txBody>
      </p:sp>
      <p:pic>
        <p:nvPicPr>
          <p:cNvPr id="18434" name="Picture 2" descr="C:\Users\Mika\AppData\Local\Microsoft\Windows\Temporary Internet Files\Content.IE5\LXEW8W89\MC900001001[1].wmf"/>
          <p:cNvPicPr>
            <a:picLocks noChangeAspect="1" noChangeArrowheads="1"/>
          </p:cNvPicPr>
          <p:nvPr/>
        </p:nvPicPr>
        <p:blipFill>
          <a:blip r:embed="rId4" cstate="print"/>
          <a:srcRect/>
          <a:stretch>
            <a:fillRect/>
          </a:stretch>
        </p:blipFill>
        <p:spPr bwMode="auto">
          <a:xfrm>
            <a:off x="609600" y="5105400"/>
            <a:ext cx="1447800" cy="972943"/>
          </a:xfrm>
          <a:prstGeom prst="rect">
            <a:avLst/>
          </a:prstGeom>
          <a:ln>
            <a:noFill/>
          </a:ln>
          <a:effectLst>
            <a:outerShdw blurRad="292100" dist="139700" dir="2700000" algn="tl" rotWithShape="0">
              <a:srgbClr val="333333">
                <a:alpha val="65000"/>
              </a:srgbClr>
            </a:outerShdw>
          </a:effectLst>
        </p:spPr>
      </p:pic>
      <p:pic>
        <p:nvPicPr>
          <p:cNvPr id="18435" name="Picture 3" descr="C:\Users\Mika\AppData\Local\Microsoft\Windows\Temporary Internet Files\Content.IE5\3IFDA6CU\MP900313823[1].jpg"/>
          <p:cNvPicPr>
            <a:picLocks noChangeAspect="1" noChangeArrowheads="1"/>
          </p:cNvPicPr>
          <p:nvPr/>
        </p:nvPicPr>
        <p:blipFill>
          <a:blip r:embed="rId5" cstate="print"/>
          <a:srcRect/>
          <a:stretch>
            <a:fillRect/>
          </a:stretch>
        </p:blipFill>
        <p:spPr bwMode="auto">
          <a:xfrm>
            <a:off x="609600" y="2743200"/>
            <a:ext cx="1463941" cy="990600"/>
          </a:xfrm>
          <a:prstGeom prst="rect">
            <a:avLst/>
          </a:prstGeom>
          <a:ln>
            <a:noFill/>
          </a:ln>
          <a:effectLst>
            <a:outerShdw blurRad="292100" dist="139700" dir="2700000" algn="tl" rotWithShape="0">
              <a:srgbClr val="333333">
                <a:alpha val="65000"/>
              </a:srgbClr>
            </a:outerShdw>
          </a:effectLst>
        </p:spPr>
      </p:pic>
      <p:sp>
        <p:nvSpPr>
          <p:cNvPr id="8" name="Action Button: Back or Previous 7">
            <a:hlinkClick r:id="" action="ppaction://hlinkshowjump?jump=previousslide" highlightClick="1"/>
          </p:cNvPr>
          <p:cNvSpPr/>
          <p:nvPr/>
        </p:nvSpPr>
        <p:spPr>
          <a:xfrm>
            <a:off x="7010400" y="6324600"/>
            <a:ext cx="381000" cy="381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ction Button: Forward or Next 8">
            <a:hlinkClick r:id="" action="ppaction://hlinkshowjump?jump=nextslide" highlightClick="1"/>
          </p:cNvPr>
          <p:cNvSpPr/>
          <p:nvPr/>
        </p:nvSpPr>
        <p:spPr>
          <a:xfrm>
            <a:off x="8077200" y="6324600"/>
            <a:ext cx="3810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ction Button: Home 9">
            <a:hlinkClick r:id="" action="ppaction://hlinkshowjump?jump=firstslide" highlightClick="1"/>
          </p:cNvPr>
          <p:cNvSpPr/>
          <p:nvPr/>
        </p:nvSpPr>
        <p:spPr>
          <a:xfrm>
            <a:off x="7543800" y="6324600"/>
            <a:ext cx="381000" cy="381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a:t>
            </a:r>
            <a:endParaRPr lang="en-US" b="1" dirty="0"/>
          </a:p>
        </p:txBody>
      </p:sp>
      <p:sp>
        <p:nvSpPr>
          <p:cNvPr id="3" name="Content Placeholder 2"/>
          <p:cNvSpPr>
            <a:spLocks noGrp="1"/>
          </p:cNvSpPr>
          <p:nvPr>
            <p:ph idx="1"/>
          </p:nvPr>
        </p:nvSpPr>
        <p:spPr>
          <a:xfrm>
            <a:off x="457200" y="2286000"/>
            <a:ext cx="8229600" cy="3962401"/>
          </a:xfrm>
        </p:spPr>
        <p:txBody>
          <a:bodyPr>
            <a:normAutofit fontScale="25000" lnSpcReduction="20000"/>
          </a:bodyPr>
          <a:lstStyle/>
          <a:p>
            <a:pPr marL="914400" indent="-914400">
              <a:buFont typeface="+mj-lt"/>
              <a:buAutoNum type="arabicPeriod"/>
            </a:pPr>
            <a:r>
              <a:rPr lang="en-US" sz="11200" dirty="0" smtClean="0"/>
              <a:t>Are </a:t>
            </a:r>
            <a:r>
              <a:rPr lang="en-US" sz="11200" dirty="0" smtClean="0"/>
              <a:t>both CEOs </a:t>
            </a:r>
            <a:r>
              <a:rPr lang="en-US" sz="11200" dirty="0" smtClean="0"/>
              <a:t>optimistic, pessimistic or neutral? </a:t>
            </a:r>
            <a:endParaRPr lang="en-US" sz="11200" dirty="0" smtClean="0"/>
          </a:p>
          <a:p>
            <a:pPr marL="914400" indent="-914400">
              <a:buFont typeface="+mj-lt"/>
              <a:buAutoNum type="arabicPeriod"/>
            </a:pPr>
            <a:endParaRPr lang="en-US" sz="11200" dirty="0" smtClean="0"/>
          </a:p>
          <a:p>
            <a:pPr marL="914400" indent="-914400">
              <a:buFont typeface="+mj-lt"/>
              <a:buAutoNum type="arabicPeriod"/>
            </a:pPr>
            <a:r>
              <a:rPr lang="en-US" sz="11200" dirty="0" smtClean="0"/>
              <a:t>How do they view the future situation of the US and Japanese markets? </a:t>
            </a:r>
            <a:endParaRPr lang="en-US" sz="11200" dirty="0" smtClean="0"/>
          </a:p>
          <a:p>
            <a:pPr marL="914400" indent="-914400">
              <a:buFont typeface="+mj-lt"/>
              <a:buAutoNum type="arabicPeriod"/>
            </a:pPr>
            <a:endParaRPr lang="en-US" sz="11200" dirty="0" smtClean="0"/>
          </a:p>
          <a:p>
            <a:pPr marL="914400" indent="-914400">
              <a:buFont typeface="+mj-lt"/>
              <a:buAutoNum type="arabicPeriod"/>
            </a:pPr>
            <a:r>
              <a:rPr lang="en-US" sz="11200" dirty="0" smtClean="0"/>
              <a:t>List </a:t>
            </a:r>
            <a:r>
              <a:rPr lang="en-US" sz="11200" dirty="0" smtClean="0"/>
              <a:t>the reasons these CEOs give for their views. </a:t>
            </a:r>
          </a:p>
          <a:p>
            <a:pPr marL="514350" indent="-514350">
              <a:buNone/>
            </a:pPr>
            <a:endParaRPr lang="en-US" sz="11200" dirty="0" smtClean="0"/>
          </a:p>
          <a:p>
            <a:pPr marL="514350" indent="-514350">
              <a:buNone/>
            </a:pPr>
            <a:endParaRPr lang="en-US" sz="11200" dirty="0"/>
          </a:p>
          <a:p>
            <a:pPr marL="514350" indent="-514350" algn="ctr">
              <a:buNone/>
            </a:pPr>
            <a:r>
              <a:rPr lang="en-US" sz="112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Listen to them again!!</a:t>
            </a:r>
            <a:endParaRPr lang="en-US" sz="112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5</a:t>
            </a:fld>
            <a:endParaRPr lang="en-US"/>
          </a:p>
        </p:txBody>
      </p:sp>
      <p:pic>
        <p:nvPicPr>
          <p:cNvPr id="19458" name="Picture 2" descr="C:\Users\Mika\AppData\Local\Microsoft\Windows\Temporary Internet Files\Content.IE5\T8JGR4P2\MC900431560[1].png"/>
          <p:cNvPicPr>
            <a:picLocks noChangeAspect="1" noChangeArrowheads="1"/>
          </p:cNvPicPr>
          <p:nvPr/>
        </p:nvPicPr>
        <p:blipFill>
          <a:blip r:embed="rId2" cstate="print"/>
          <a:srcRect/>
          <a:stretch>
            <a:fillRect/>
          </a:stretch>
        </p:blipFill>
        <p:spPr bwMode="auto">
          <a:xfrm>
            <a:off x="2590800" y="457200"/>
            <a:ext cx="761714" cy="761714"/>
          </a:xfrm>
          <a:prstGeom prst="rect">
            <a:avLst/>
          </a:prstGeom>
          <a:noFill/>
        </p:spPr>
      </p:pic>
      <p:pic>
        <p:nvPicPr>
          <p:cNvPr id="19459" name="Picture 3" descr="C:\Users\Mika\AppData\Local\Microsoft\Windows\Temporary Internet Files\Content.IE5\T8JGR4P2\MC900431560[1].png"/>
          <p:cNvPicPr>
            <a:picLocks noChangeAspect="1" noChangeArrowheads="1"/>
          </p:cNvPicPr>
          <p:nvPr/>
        </p:nvPicPr>
        <p:blipFill>
          <a:blip r:embed="rId2" cstate="print"/>
          <a:srcRect/>
          <a:stretch>
            <a:fillRect/>
          </a:stretch>
        </p:blipFill>
        <p:spPr bwMode="auto">
          <a:xfrm>
            <a:off x="5715000" y="457200"/>
            <a:ext cx="761857" cy="761857"/>
          </a:xfrm>
          <a:prstGeom prst="rect">
            <a:avLst/>
          </a:prstGeom>
          <a:noFill/>
        </p:spPr>
      </p:pic>
      <p:sp>
        <p:nvSpPr>
          <p:cNvPr id="8" name="Action Button: Back or Previous 7">
            <a:hlinkClick r:id="" action="ppaction://hlinkshowjump?jump=previousslide" highlightClick="1"/>
          </p:cNvPr>
          <p:cNvSpPr/>
          <p:nvPr/>
        </p:nvSpPr>
        <p:spPr>
          <a:xfrm>
            <a:off x="7010400" y="6324600"/>
            <a:ext cx="381000" cy="381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ction Button: Forward or Next 8">
            <a:hlinkClick r:id="" action="ppaction://hlinkshowjump?jump=nextslide" highlightClick="1"/>
          </p:cNvPr>
          <p:cNvSpPr/>
          <p:nvPr/>
        </p:nvSpPr>
        <p:spPr>
          <a:xfrm>
            <a:off x="8077200" y="6324600"/>
            <a:ext cx="3810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ction Button: Home 9">
            <a:hlinkClick r:id="" action="ppaction://hlinkshowjump?jump=firstslide" highlightClick="1"/>
          </p:cNvPr>
          <p:cNvSpPr/>
          <p:nvPr/>
        </p:nvSpPr>
        <p:spPr>
          <a:xfrm>
            <a:off x="7543800" y="6324600"/>
            <a:ext cx="381000" cy="381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Questions(Cont.)</a:t>
            </a:r>
            <a:endParaRPr lang="en-US" dirty="0"/>
          </a:p>
        </p:txBody>
      </p:sp>
      <p:sp>
        <p:nvSpPr>
          <p:cNvPr id="3" name="Content Placeholder 2"/>
          <p:cNvSpPr>
            <a:spLocks noGrp="1"/>
          </p:cNvSpPr>
          <p:nvPr>
            <p:ph idx="1"/>
          </p:nvPr>
        </p:nvSpPr>
        <p:spPr>
          <a:xfrm>
            <a:off x="457200" y="2514600"/>
            <a:ext cx="8229600" cy="3611563"/>
          </a:xfrm>
        </p:spPr>
        <p:txBody>
          <a:bodyPr>
            <a:normAutofit fontScale="77500" lnSpcReduction="20000"/>
          </a:bodyPr>
          <a:lstStyle/>
          <a:p>
            <a:pPr marL="792163" indent="-671513">
              <a:buNone/>
            </a:pPr>
            <a:r>
              <a:rPr lang="en-US" sz="3600" dirty="0" smtClean="0"/>
              <a:t>4. </a:t>
            </a:r>
            <a:r>
              <a:rPr lang="en-US" sz="3600" dirty="0" smtClean="0"/>
              <a:t>	Do you agree with their perspectives toward the future markets? If not, how do you think how they are going to be? Which point or points of these CEOs perspectives are you against?</a:t>
            </a:r>
          </a:p>
          <a:p>
            <a:pPr>
              <a:buNone/>
            </a:pPr>
            <a:endParaRPr lang="en-US" dirty="0" smtClean="0"/>
          </a:p>
          <a:p>
            <a:pPr>
              <a:buNone/>
            </a:pPr>
            <a:endParaRPr lang="en-US" dirty="0" smtClean="0"/>
          </a:p>
          <a:p>
            <a:pPr>
              <a:buNone/>
            </a:pPr>
            <a:endParaRPr lang="en-US" dirty="0" smtClean="0"/>
          </a:p>
          <a:p>
            <a:pPr>
              <a:buNone/>
            </a:pPr>
            <a:endParaRPr lang="en-US" dirty="0" smtClean="0"/>
          </a:p>
          <a:p>
            <a:pPr algn="ctr">
              <a:buNone/>
            </a:pPr>
            <a:r>
              <a:rPr lang="en-US" sz="41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Share your perspective in your group!! </a:t>
            </a:r>
            <a:endParaRPr lang="en-US" sz="41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6</a:t>
            </a:fld>
            <a:endParaRPr lang="en-US"/>
          </a:p>
        </p:txBody>
      </p:sp>
      <p:pic>
        <p:nvPicPr>
          <p:cNvPr id="6" name="Picture 2" descr="C:\Users\Mika\AppData\Local\Microsoft\Windows\Temporary Internet Files\Content.IE5\T8JGR4P2\MC900431560[1].png"/>
          <p:cNvPicPr>
            <a:picLocks noChangeAspect="1" noChangeArrowheads="1"/>
          </p:cNvPicPr>
          <p:nvPr/>
        </p:nvPicPr>
        <p:blipFill>
          <a:blip r:embed="rId2" cstate="print"/>
          <a:srcRect/>
          <a:stretch>
            <a:fillRect/>
          </a:stretch>
        </p:blipFill>
        <p:spPr bwMode="auto">
          <a:xfrm>
            <a:off x="1905000" y="457200"/>
            <a:ext cx="761714" cy="761714"/>
          </a:xfrm>
          <a:prstGeom prst="rect">
            <a:avLst/>
          </a:prstGeom>
          <a:noFill/>
        </p:spPr>
      </p:pic>
      <p:pic>
        <p:nvPicPr>
          <p:cNvPr id="7" name="Picture 2" descr="C:\Users\Mika\AppData\Local\Microsoft\Windows\Temporary Internet Files\Content.IE5\T8JGR4P2\MC900431560[1].png"/>
          <p:cNvPicPr>
            <a:picLocks noChangeAspect="1" noChangeArrowheads="1"/>
          </p:cNvPicPr>
          <p:nvPr/>
        </p:nvPicPr>
        <p:blipFill>
          <a:blip r:embed="rId2" cstate="print"/>
          <a:srcRect/>
          <a:stretch>
            <a:fillRect/>
          </a:stretch>
        </p:blipFill>
        <p:spPr bwMode="auto">
          <a:xfrm>
            <a:off x="6400800" y="381000"/>
            <a:ext cx="761714" cy="761714"/>
          </a:xfrm>
          <a:prstGeom prst="rect">
            <a:avLst/>
          </a:prstGeom>
          <a:noFill/>
        </p:spPr>
      </p:pic>
      <p:sp>
        <p:nvSpPr>
          <p:cNvPr id="8" name="Action Button: Back or Previous 7">
            <a:hlinkClick r:id="" action="ppaction://hlinkshowjump?jump=previousslide" highlightClick="1"/>
          </p:cNvPr>
          <p:cNvSpPr/>
          <p:nvPr/>
        </p:nvSpPr>
        <p:spPr>
          <a:xfrm>
            <a:off x="7010400" y="6324600"/>
            <a:ext cx="381000" cy="381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ction Button: Forward or Next 8">
            <a:hlinkClick r:id="" action="ppaction://hlinkshowjump?jump=nextslide" highlightClick="1"/>
          </p:cNvPr>
          <p:cNvSpPr/>
          <p:nvPr/>
        </p:nvSpPr>
        <p:spPr>
          <a:xfrm>
            <a:off x="8077200" y="6324600"/>
            <a:ext cx="3810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ction Button: Home 9">
            <a:hlinkClick r:id="" action="ppaction://hlinkshowjump?jump=firstslide" highlightClick="1"/>
          </p:cNvPr>
          <p:cNvSpPr/>
          <p:nvPr/>
        </p:nvSpPr>
        <p:spPr>
          <a:xfrm>
            <a:off x="7543800" y="6324600"/>
            <a:ext cx="381000" cy="381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Language Mastery Reviews (numbers)</a:t>
            </a:r>
            <a:endParaRPr lang="en-US" b="1" dirty="0"/>
          </a:p>
        </p:txBody>
      </p:sp>
      <p:sp>
        <p:nvSpPr>
          <p:cNvPr id="3" name="Content Placeholder 2"/>
          <p:cNvSpPr>
            <a:spLocks noGrp="1"/>
          </p:cNvSpPr>
          <p:nvPr>
            <p:ph idx="1"/>
          </p:nvPr>
        </p:nvSpPr>
        <p:spPr/>
        <p:txBody>
          <a:bodyPr>
            <a:normAutofit fontScale="77500" lnSpcReduction="20000"/>
          </a:bodyPr>
          <a:lstStyle/>
          <a:p>
            <a:pPr marL="514350" indent="-514350">
              <a:buNone/>
            </a:pPr>
            <a:r>
              <a:rPr lang="en-US" dirty="0" smtClean="0"/>
              <a:t>1.      </a:t>
            </a:r>
            <a:r>
              <a:rPr lang="en-US" dirty="0"/>
              <a:t>1,000,000</a:t>
            </a:r>
          </a:p>
          <a:p>
            <a:pPr>
              <a:buNone/>
            </a:pPr>
            <a:r>
              <a:rPr lang="en-US" dirty="0"/>
              <a:t>	</a:t>
            </a:r>
          </a:p>
          <a:p>
            <a:pPr marL="514350" indent="-514350">
              <a:buNone/>
            </a:pPr>
            <a:r>
              <a:rPr lang="en-US" dirty="0" smtClean="0"/>
              <a:t>2.    10,000,000</a:t>
            </a:r>
            <a:endParaRPr lang="en-US" dirty="0"/>
          </a:p>
          <a:p>
            <a:pPr>
              <a:buNone/>
            </a:pPr>
            <a:r>
              <a:rPr lang="en-US" dirty="0"/>
              <a:t> </a:t>
            </a:r>
          </a:p>
          <a:p>
            <a:pPr>
              <a:buNone/>
            </a:pPr>
            <a:r>
              <a:rPr lang="en-US" dirty="0" smtClean="0"/>
              <a:t>3.     </a:t>
            </a:r>
            <a:r>
              <a:rPr lang="en-US" dirty="0"/>
              <a:t>100,000,000</a:t>
            </a:r>
          </a:p>
          <a:p>
            <a:pPr>
              <a:buNone/>
            </a:pPr>
            <a:r>
              <a:rPr lang="en-US" dirty="0"/>
              <a:t> </a:t>
            </a:r>
          </a:p>
          <a:p>
            <a:pPr>
              <a:buNone/>
            </a:pPr>
            <a:r>
              <a:rPr lang="en-US" dirty="0" smtClean="0"/>
              <a:t> 4.    1,000,000,000</a:t>
            </a:r>
            <a:endParaRPr lang="en-US" dirty="0"/>
          </a:p>
          <a:p>
            <a:pPr>
              <a:buNone/>
            </a:pPr>
            <a:r>
              <a:rPr lang="en-US" dirty="0"/>
              <a:t> </a:t>
            </a:r>
          </a:p>
          <a:p>
            <a:pPr>
              <a:buNone/>
            </a:pPr>
            <a:r>
              <a:rPr lang="en-US" dirty="0" smtClean="0"/>
              <a:t> 5.    10,000,000,000</a:t>
            </a:r>
            <a:endParaRPr lang="en-US" dirty="0"/>
          </a:p>
          <a:p>
            <a:pPr>
              <a:buNone/>
            </a:pPr>
            <a:r>
              <a:rPr lang="en-US" dirty="0"/>
              <a:t> </a:t>
            </a:r>
          </a:p>
          <a:p>
            <a:pPr>
              <a:buNone/>
            </a:pPr>
            <a:r>
              <a:rPr lang="en-US" dirty="0" smtClean="0"/>
              <a:t> 6.    100,000,000,000</a:t>
            </a:r>
            <a:endParaRPr lang="en-US" dirty="0"/>
          </a:p>
          <a:p>
            <a:pPr>
              <a:buNone/>
            </a:pPr>
            <a:endParaRPr lang="en-US" dirty="0"/>
          </a:p>
        </p:txBody>
      </p:sp>
      <p:sp>
        <p:nvSpPr>
          <p:cNvPr id="4" name="Footer Placeholder 3"/>
          <p:cNvSpPr>
            <a:spLocks noGrp="1"/>
          </p:cNvSpPr>
          <p:nvPr>
            <p:ph type="ftr" sz="quarter" idx="11"/>
          </p:nvPr>
        </p:nvSpPr>
        <p:spPr/>
        <p:txBody>
          <a:bodyPr/>
          <a:lstStyle/>
          <a:p>
            <a:r>
              <a:rPr lang="en-US" dirty="0" smtClean="0"/>
              <a:t>Mika Sakamoto, msakamoto@smcvt.edu</a:t>
            </a:r>
            <a:endParaRPr lang="en-US" dirty="0"/>
          </a:p>
        </p:txBody>
      </p:sp>
      <p:sp>
        <p:nvSpPr>
          <p:cNvPr id="5" name="Slide Number Placeholder 4"/>
          <p:cNvSpPr>
            <a:spLocks noGrp="1"/>
          </p:cNvSpPr>
          <p:nvPr>
            <p:ph type="sldNum" sz="quarter" idx="12"/>
          </p:nvPr>
        </p:nvSpPr>
        <p:spPr/>
        <p:txBody>
          <a:bodyPr/>
          <a:lstStyle/>
          <a:p>
            <a:fld id="{BADF9737-033D-47E5-9016-CC2C9B82353C}" type="slidenum">
              <a:rPr lang="en-US" smtClean="0"/>
              <a:pPr/>
              <a:t>7</a:t>
            </a:fld>
            <a:endParaRPr lang="en-US"/>
          </a:p>
        </p:txBody>
      </p:sp>
      <p:sp>
        <p:nvSpPr>
          <p:cNvPr id="9" name="Cloud Callout 8"/>
          <p:cNvSpPr/>
          <p:nvPr/>
        </p:nvSpPr>
        <p:spPr>
          <a:xfrm>
            <a:off x="4114800" y="1600200"/>
            <a:ext cx="4419600" cy="2057400"/>
          </a:xfrm>
          <a:prstGeom prst="cloudCallout">
            <a:avLst>
              <a:gd name="adj1" fmla="val -56483"/>
              <a:gd name="adj2" fmla="val 78227"/>
            </a:avLst>
          </a:prstGeom>
        </p:spPr>
        <p:style>
          <a:lnRef idx="1">
            <a:schemeClr val="accent1"/>
          </a:lnRef>
          <a:fillRef idx="2">
            <a:schemeClr val="accent1"/>
          </a:fillRef>
          <a:effectRef idx="1">
            <a:schemeClr val="accent1"/>
          </a:effectRef>
          <a:fontRef idx="minor">
            <a:schemeClr val="dk1"/>
          </a:fontRef>
        </p:style>
        <p:txBody>
          <a:bodyPr rtlCol="0" anchor="ctr"/>
          <a:lstStyle/>
          <a:p>
            <a:r>
              <a:rPr lang="en-US" sz="2800" b="1" dirty="0" smtClean="0"/>
              <a:t>How do you say those numbers?</a:t>
            </a:r>
            <a:endParaRPr lang="en-US" sz="2800" b="1" dirty="0"/>
          </a:p>
        </p:txBody>
      </p:sp>
      <p:pic>
        <p:nvPicPr>
          <p:cNvPr id="17413" name="Picture 5" descr="C:\Users\Mika\AppData\Local\Microsoft\Windows\Temporary Internet Files\Content.IE5\T8JGR4P2\MP900408958[1].jpg"/>
          <p:cNvPicPr>
            <a:picLocks noChangeAspect="1" noChangeArrowheads="1"/>
          </p:cNvPicPr>
          <p:nvPr/>
        </p:nvPicPr>
        <p:blipFill>
          <a:blip r:embed="rId14" cstate="print"/>
          <a:srcRect/>
          <a:stretch>
            <a:fillRect/>
          </a:stretch>
        </p:blipFill>
        <p:spPr bwMode="auto">
          <a:xfrm>
            <a:off x="4876800" y="3810000"/>
            <a:ext cx="3857625" cy="2438400"/>
          </a:xfrm>
          <a:prstGeom prst="rect">
            <a:avLst/>
          </a:prstGeom>
          <a:noFill/>
        </p:spPr>
      </p:pic>
      <p:pic>
        <p:nvPicPr>
          <p:cNvPr id="14" name="Recorded Sound">
            <a:hlinkClick r:id="" action="ppaction://media"/>
          </p:cNvPr>
          <p:cNvPicPr>
            <a:picLocks noRot="1" noChangeAspect="1"/>
          </p:cNvPicPr>
          <p:nvPr>
            <a:wavAudioFile r:embed="rId1" name="Recorded Sound"/>
          </p:nvPr>
        </p:nvPicPr>
        <p:blipFill>
          <a:blip r:embed="rId15" cstate="print"/>
          <a:stretch>
            <a:fillRect/>
          </a:stretch>
        </p:blipFill>
        <p:spPr>
          <a:xfrm>
            <a:off x="1371600" y="1981200"/>
            <a:ext cx="304800" cy="304800"/>
          </a:xfrm>
          <a:prstGeom prst="rect">
            <a:avLst/>
          </a:prstGeom>
        </p:spPr>
      </p:pic>
      <p:pic>
        <p:nvPicPr>
          <p:cNvPr id="15" name="Recorded Sound">
            <a:hlinkClick r:id="" action="ppaction://media"/>
          </p:cNvPr>
          <p:cNvPicPr>
            <a:picLocks noRot="1" noChangeAspect="1"/>
          </p:cNvPicPr>
          <p:nvPr>
            <a:wavAudioFile r:embed="rId2" name="Recorded Sound"/>
          </p:nvPr>
        </p:nvPicPr>
        <p:blipFill>
          <a:blip r:embed="rId16" cstate="print"/>
          <a:stretch>
            <a:fillRect/>
          </a:stretch>
        </p:blipFill>
        <p:spPr>
          <a:xfrm>
            <a:off x="1371600" y="2743200"/>
            <a:ext cx="304800" cy="304800"/>
          </a:xfrm>
          <a:prstGeom prst="rect">
            <a:avLst/>
          </a:prstGeom>
        </p:spPr>
      </p:pic>
      <p:pic>
        <p:nvPicPr>
          <p:cNvPr id="16" name="Recorded Sound">
            <a:hlinkClick r:id="" action="ppaction://media"/>
          </p:cNvPr>
          <p:cNvPicPr>
            <a:picLocks noRot="1" noChangeAspect="1"/>
          </p:cNvPicPr>
          <p:nvPr>
            <a:wavAudioFile r:embed="rId3" name="Recorded Sound"/>
          </p:nvPr>
        </p:nvPicPr>
        <p:blipFill>
          <a:blip r:embed="rId17" cstate="print"/>
          <a:stretch>
            <a:fillRect/>
          </a:stretch>
        </p:blipFill>
        <p:spPr>
          <a:xfrm>
            <a:off x="1371600" y="3581400"/>
            <a:ext cx="304800" cy="304800"/>
          </a:xfrm>
          <a:prstGeom prst="rect">
            <a:avLst/>
          </a:prstGeom>
        </p:spPr>
      </p:pic>
      <p:pic>
        <p:nvPicPr>
          <p:cNvPr id="17" name="Recorded Sound">
            <a:hlinkClick r:id="" action="ppaction://media"/>
          </p:cNvPr>
          <p:cNvPicPr>
            <a:picLocks noRot="1" noChangeAspect="1"/>
          </p:cNvPicPr>
          <p:nvPr>
            <a:wavAudioFile r:embed="rId4" name="Recorded Sound"/>
          </p:nvPr>
        </p:nvPicPr>
        <p:blipFill>
          <a:blip r:embed="rId15" cstate="print"/>
          <a:stretch>
            <a:fillRect/>
          </a:stretch>
        </p:blipFill>
        <p:spPr>
          <a:xfrm>
            <a:off x="1371600" y="4267200"/>
            <a:ext cx="304800" cy="304800"/>
          </a:xfrm>
          <a:prstGeom prst="rect">
            <a:avLst/>
          </a:prstGeom>
        </p:spPr>
      </p:pic>
      <p:pic>
        <p:nvPicPr>
          <p:cNvPr id="18" name="Recorded Sound">
            <a:hlinkClick r:id="" action="ppaction://media"/>
          </p:cNvPr>
          <p:cNvPicPr>
            <a:picLocks noRot="1" noChangeAspect="1"/>
          </p:cNvPicPr>
          <p:nvPr>
            <a:wavAudioFile r:embed="rId5" name="Recorded Sound"/>
          </p:nvPr>
        </p:nvPicPr>
        <p:blipFill>
          <a:blip r:embed="rId15" cstate="print"/>
          <a:stretch>
            <a:fillRect/>
          </a:stretch>
        </p:blipFill>
        <p:spPr>
          <a:xfrm>
            <a:off x="1371600" y="5029200"/>
            <a:ext cx="304800" cy="304800"/>
          </a:xfrm>
          <a:prstGeom prst="rect">
            <a:avLst/>
          </a:prstGeom>
        </p:spPr>
      </p:pic>
      <p:pic>
        <p:nvPicPr>
          <p:cNvPr id="19" name="Recorded Sound">
            <a:hlinkClick r:id="" action="ppaction://media"/>
          </p:cNvPr>
          <p:cNvPicPr>
            <a:picLocks noRot="1" noChangeAspect="1"/>
          </p:cNvPicPr>
          <p:nvPr>
            <a:wavAudioFile r:embed="rId6" name="Recorded Sound"/>
          </p:nvPr>
        </p:nvPicPr>
        <p:blipFill>
          <a:blip r:embed="rId15" cstate="print"/>
          <a:stretch>
            <a:fillRect/>
          </a:stretch>
        </p:blipFill>
        <p:spPr>
          <a:xfrm>
            <a:off x="1371600" y="5791200"/>
            <a:ext cx="304800" cy="304800"/>
          </a:xfrm>
          <a:prstGeom prst="rect">
            <a:avLst/>
          </a:prstGeom>
        </p:spPr>
      </p:pic>
      <p:sp>
        <p:nvSpPr>
          <p:cNvPr id="24" name="Action Button: Back or Previous 23">
            <a:hlinkClick r:id="" action="ppaction://hlinkshowjump?jump=previousslide" highlightClick="1"/>
          </p:cNvPr>
          <p:cNvSpPr/>
          <p:nvPr/>
        </p:nvSpPr>
        <p:spPr>
          <a:xfrm>
            <a:off x="7010400" y="6324600"/>
            <a:ext cx="381000" cy="381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Action Button: Forward or Next 26">
            <a:hlinkClick r:id="" action="ppaction://hlinkshowjump?jump=nextslide" highlightClick="1"/>
          </p:cNvPr>
          <p:cNvSpPr/>
          <p:nvPr/>
        </p:nvSpPr>
        <p:spPr>
          <a:xfrm>
            <a:off x="8077200" y="6324600"/>
            <a:ext cx="381000" cy="3810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Action Button: Home 27">
            <a:hlinkClick r:id="" action="ppaction://hlinkshowjump?jump=firstslide" highlightClick="1"/>
          </p:cNvPr>
          <p:cNvSpPr/>
          <p:nvPr/>
        </p:nvSpPr>
        <p:spPr>
          <a:xfrm>
            <a:off x="7543800" y="6324600"/>
            <a:ext cx="381000" cy="381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Recorded Sound">
            <a:hlinkClick r:id="" action="ppaction://media"/>
          </p:cNvPr>
          <p:cNvPicPr>
            <a:picLocks noRot="1" noChangeAspect="1"/>
          </p:cNvPicPr>
          <p:nvPr>
            <a:wavAudioFile r:embed="rId7" name="Recorded Sound"/>
          </p:nvPr>
        </p:nvPicPr>
        <p:blipFill>
          <a:blip r:embed="rId15" cstate="print"/>
          <a:stretch>
            <a:fillRect/>
          </a:stretch>
        </p:blipFill>
        <p:spPr>
          <a:xfrm>
            <a:off x="2133600" y="3581400"/>
            <a:ext cx="304800" cy="304800"/>
          </a:xfrm>
          <a:prstGeom prst="rect">
            <a:avLst/>
          </a:prstGeom>
        </p:spPr>
      </p:pic>
      <p:pic>
        <p:nvPicPr>
          <p:cNvPr id="36" name="Recorded Sound">
            <a:hlinkClick r:id="" action="ppaction://media"/>
          </p:cNvPr>
          <p:cNvPicPr>
            <a:picLocks noRot="1" noChangeAspect="1"/>
          </p:cNvPicPr>
          <p:nvPr>
            <a:wavAudioFile r:embed="rId8" name="Recorded Sound"/>
          </p:nvPr>
        </p:nvPicPr>
        <p:blipFill>
          <a:blip r:embed="rId15" cstate="print"/>
          <a:stretch>
            <a:fillRect/>
          </a:stretch>
        </p:blipFill>
        <p:spPr>
          <a:xfrm>
            <a:off x="2133600" y="1981200"/>
            <a:ext cx="304800" cy="304800"/>
          </a:xfrm>
          <a:prstGeom prst="rect">
            <a:avLst/>
          </a:prstGeom>
        </p:spPr>
      </p:pic>
      <p:pic>
        <p:nvPicPr>
          <p:cNvPr id="37" name="Recorded Sound">
            <a:hlinkClick r:id="" action="ppaction://media"/>
          </p:cNvPr>
          <p:cNvPicPr>
            <a:picLocks noRot="1" noChangeAspect="1"/>
          </p:cNvPicPr>
          <p:nvPr>
            <a:wavAudioFile r:embed="rId9" name="Recorded Sound"/>
          </p:nvPr>
        </p:nvPicPr>
        <p:blipFill>
          <a:blip r:embed="rId15" cstate="print"/>
          <a:stretch>
            <a:fillRect/>
          </a:stretch>
        </p:blipFill>
        <p:spPr>
          <a:xfrm>
            <a:off x="2133600" y="2743200"/>
            <a:ext cx="304800" cy="304800"/>
          </a:xfrm>
          <a:prstGeom prst="rect">
            <a:avLst/>
          </a:prstGeom>
        </p:spPr>
      </p:pic>
      <p:pic>
        <p:nvPicPr>
          <p:cNvPr id="38" name="Recorded Sound">
            <a:hlinkClick r:id="" action="ppaction://media"/>
          </p:cNvPr>
          <p:cNvPicPr>
            <a:picLocks noRot="1" noChangeAspect="1"/>
          </p:cNvPicPr>
          <p:nvPr>
            <a:wavAudioFile r:embed="rId10" name="Recorded Sound"/>
          </p:nvPr>
        </p:nvPicPr>
        <p:blipFill>
          <a:blip r:embed="rId15" cstate="print"/>
          <a:stretch>
            <a:fillRect/>
          </a:stretch>
        </p:blipFill>
        <p:spPr>
          <a:xfrm>
            <a:off x="2133600" y="4267200"/>
            <a:ext cx="304800" cy="304800"/>
          </a:xfrm>
          <a:prstGeom prst="rect">
            <a:avLst/>
          </a:prstGeom>
        </p:spPr>
      </p:pic>
      <p:pic>
        <p:nvPicPr>
          <p:cNvPr id="39" name="Recorded Sound">
            <a:hlinkClick r:id="" action="ppaction://media"/>
          </p:cNvPr>
          <p:cNvPicPr>
            <a:picLocks noRot="1" noChangeAspect="1"/>
          </p:cNvPicPr>
          <p:nvPr>
            <a:wavAudioFile r:embed="rId11" name="Recorded Sound"/>
          </p:nvPr>
        </p:nvPicPr>
        <p:blipFill>
          <a:blip r:embed="rId15" cstate="print"/>
          <a:stretch>
            <a:fillRect/>
          </a:stretch>
        </p:blipFill>
        <p:spPr>
          <a:xfrm>
            <a:off x="2133600" y="5029200"/>
            <a:ext cx="304800" cy="304800"/>
          </a:xfrm>
          <a:prstGeom prst="rect">
            <a:avLst/>
          </a:prstGeom>
        </p:spPr>
      </p:pic>
      <p:pic>
        <p:nvPicPr>
          <p:cNvPr id="40" name="Recorded Sound">
            <a:hlinkClick r:id="" action="ppaction://media"/>
          </p:cNvPr>
          <p:cNvPicPr>
            <a:picLocks noRot="1" noChangeAspect="1"/>
          </p:cNvPicPr>
          <p:nvPr>
            <a:wavAudioFile r:embed="rId12" name="Recorded Sound"/>
          </p:nvPr>
        </p:nvPicPr>
        <p:blipFill>
          <a:blip r:embed="rId15" cstate="print"/>
          <a:stretch>
            <a:fillRect/>
          </a:stretch>
        </p:blipFill>
        <p:spPr>
          <a:xfrm>
            <a:off x="2133600" y="57912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810" fill="hold"/>
                                        <p:tgtEl>
                                          <p:spTgt spid="14"/>
                                        </p:tgtEl>
                                      </p:cBhvr>
                                    </p:cmd>
                                  </p:childTnLst>
                                </p:cTn>
                              </p:par>
                            </p:childTnLst>
                          </p:cTn>
                        </p:par>
                      </p:childTnLst>
                    </p:cTn>
                  </p:par>
                </p:childTnLst>
              </p:cTn>
              <p:nextCondLst>
                <p:cond evt="onClick" delay="0">
                  <p:tgtEl>
                    <p:spTgt spid="1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seq concurrent="1" nextAc="seek">
              <p:cTn id="8" restart="whenNotActive" fill="hold" evtFilter="cancelBubble" nodeType="interactiveSeq">
                <p:stCondLst>
                  <p:cond evt="onClick" delay="0">
                    <p:tgtEl>
                      <p:spTgt spid="1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400" fill="hold"/>
                                        <p:tgtEl>
                                          <p:spTgt spid="15"/>
                                        </p:tgtEl>
                                      </p:cBhvr>
                                    </p:cmd>
                                  </p:childTnLst>
                                </p:cTn>
                              </p:par>
                            </p:childTnLst>
                          </p:cTn>
                        </p:par>
                      </p:childTnLst>
                    </p:cTn>
                  </p:par>
                </p:childTnLst>
              </p:cTn>
              <p:nextCondLst>
                <p:cond evt="onClick" delay="0">
                  <p:tgtEl>
                    <p:spTgt spid="1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seq concurrent="1" nextAc="seek">
              <p:cTn id="14" restart="whenNotActive" fill="hold" evtFilter="cancelBubble" nodeType="interactiveSeq">
                <p:stCondLst>
                  <p:cond evt="onClick" delay="0">
                    <p:tgtEl>
                      <p:spTgt spid="16"/>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911" fill="hold"/>
                                        <p:tgtEl>
                                          <p:spTgt spid="16"/>
                                        </p:tgtEl>
                                      </p:cBhvr>
                                    </p:cmd>
                                  </p:childTnLst>
                                </p:cTn>
                              </p:par>
                            </p:childTnLst>
                          </p:cTn>
                        </p:par>
                      </p:childTnLst>
                    </p:cTn>
                  </p:par>
                </p:childTnLst>
              </p:cTn>
              <p:nextCondLst>
                <p:cond evt="onClick" delay="0">
                  <p:tgtEl>
                    <p:spTgt spid="16"/>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seq concurrent="1" nextAc="seek">
              <p:cTn id="20" restart="whenNotActive" fill="hold" evtFilter="cancelBubble" nodeType="interactiveSeq">
                <p:stCondLst>
                  <p:cond evt="onClick" delay="0">
                    <p:tgtEl>
                      <p:spTgt spid="17"/>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810" fill="hold"/>
                                        <p:tgtEl>
                                          <p:spTgt spid="17"/>
                                        </p:tgtEl>
                                      </p:cBhvr>
                                    </p:cmd>
                                  </p:childTnLst>
                                </p:cTn>
                              </p:par>
                            </p:childTnLst>
                          </p:cTn>
                        </p:par>
                      </p:childTnLst>
                    </p:cTn>
                  </p:par>
                </p:childTnLst>
              </p:cTn>
              <p:nextCondLst>
                <p:cond evt="onClick" delay="0">
                  <p:tgtEl>
                    <p:spTgt spid="17"/>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seq concurrent="1" nextAc="seek">
              <p:cTn id="26" restart="whenNotActive" fill="hold" evtFilter="cancelBubble" nodeType="interactiveSeq">
                <p:stCondLst>
                  <p:cond evt="onClick" delay="0">
                    <p:tgtEl>
                      <p:spTgt spid="18"/>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781" fill="hold"/>
                                        <p:tgtEl>
                                          <p:spTgt spid="18"/>
                                        </p:tgtEl>
                                      </p:cBhvr>
                                    </p:cmd>
                                  </p:childTnLst>
                                </p:cTn>
                              </p:par>
                            </p:childTnLst>
                          </p:cTn>
                        </p:par>
                      </p:childTnLst>
                    </p:cTn>
                  </p:par>
                </p:childTnLst>
              </p:cTn>
              <p:nextCondLst>
                <p:cond evt="onClick" delay="0">
                  <p:tgtEl>
                    <p:spTgt spid="18"/>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seq concurrent="1" nextAc="seek">
              <p:cTn id="32" restart="whenNotActive" fill="hold" evtFilter="cancelBubble" nodeType="interactiveSeq">
                <p:stCondLst>
                  <p:cond evt="onClick" delay="0">
                    <p:tgtEl>
                      <p:spTgt spid="19"/>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2021" fill="hold"/>
                                        <p:tgtEl>
                                          <p:spTgt spid="19"/>
                                        </p:tgtEl>
                                      </p:cBhvr>
                                    </p:cmd>
                                  </p:childTnLst>
                                </p:cTn>
                              </p:par>
                            </p:childTnLst>
                          </p:cTn>
                        </p:par>
                      </p:childTnLst>
                    </p:cTn>
                  </p:par>
                </p:childTnLst>
              </p:cTn>
              <p:nextCondLst>
                <p:cond evt="onClick" delay="0">
                  <p:tgtEl>
                    <p:spTgt spid="19"/>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seq concurrent="1" nextAc="seek">
              <p:cTn id="38" restart="whenNotActive" fill="hold" evtFilter="cancelBubble" nodeType="interactiveSeq">
                <p:stCondLst>
                  <p:cond evt="onClick" delay="0">
                    <p:tgtEl>
                      <p:spTgt spid="35"/>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1531" fill="hold"/>
                                        <p:tgtEl>
                                          <p:spTgt spid="35"/>
                                        </p:tgtEl>
                                      </p:cBhvr>
                                    </p:cmd>
                                  </p:childTnLst>
                                </p:cTn>
                              </p:par>
                            </p:childTnLst>
                          </p:cTn>
                        </p:par>
                      </p:childTnLst>
                    </p:cTn>
                  </p:par>
                </p:childTnLst>
              </p:cTn>
              <p:nextCondLst>
                <p:cond evt="onClick" delay="0">
                  <p:tgtEl>
                    <p:spTgt spid="35"/>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35"/>
                </p:tgtEl>
              </p:cMediaNode>
            </p:audio>
            <p:seq concurrent="1" nextAc="seek">
              <p:cTn id="44" restart="whenNotActive" fill="hold" evtFilter="cancelBubble" nodeType="interactiveSeq">
                <p:stCondLst>
                  <p:cond evt="onClick" delay="0">
                    <p:tgtEl>
                      <p:spTgt spid="36"/>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1101" fill="hold"/>
                                        <p:tgtEl>
                                          <p:spTgt spid="36"/>
                                        </p:tgtEl>
                                      </p:cBhvr>
                                    </p:cmd>
                                  </p:childTnLst>
                                </p:cTn>
                              </p:par>
                            </p:childTnLst>
                          </p:cTn>
                        </p:par>
                      </p:childTnLst>
                    </p:cTn>
                  </p:par>
                </p:childTnLst>
              </p:cTn>
              <p:nextCondLst>
                <p:cond evt="onClick" delay="0">
                  <p:tgtEl>
                    <p:spTgt spid="36"/>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36"/>
                </p:tgtEl>
              </p:cMediaNode>
            </p:audio>
            <p:seq concurrent="1" nextAc="seek">
              <p:cTn id="50" restart="whenNotActive" fill="hold" evtFilter="cancelBubble" nodeType="interactiveSeq">
                <p:stCondLst>
                  <p:cond evt="onClick" delay="0">
                    <p:tgtEl>
                      <p:spTgt spid="37"/>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1451" fill="hold"/>
                                        <p:tgtEl>
                                          <p:spTgt spid="37"/>
                                        </p:tgtEl>
                                      </p:cBhvr>
                                    </p:cmd>
                                  </p:childTnLst>
                                </p:cTn>
                              </p:par>
                            </p:childTnLst>
                          </p:cTn>
                        </p:par>
                      </p:childTnLst>
                    </p:cTn>
                  </p:par>
                </p:childTnLst>
              </p:cTn>
              <p:nextCondLst>
                <p:cond evt="onClick" delay="0">
                  <p:tgtEl>
                    <p:spTgt spid="37"/>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37"/>
                </p:tgtEl>
              </p:cMediaNode>
            </p:audio>
            <p:seq concurrent="1" nextAc="seek">
              <p:cTn id="56" restart="whenNotActive" fill="hold" evtFilter="cancelBubble" nodeType="interactiveSeq">
                <p:stCondLst>
                  <p:cond evt="onClick" delay="0">
                    <p:tgtEl>
                      <p:spTgt spid="38"/>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1520" fill="hold"/>
                                        <p:tgtEl>
                                          <p:spTgt spid="38"/>
                                        </p:tgtEl>
                                      </p:cBhvr>
                                    </p:cmd>
                                  </p:childTnLst>
                                </p:cTn>
                              </p:par>
                            </p:childTnLst>
                          </p:cTn>
                        </p:par>
                      </p:childTnLst>
                    </p:cTn>
                  </p:par>
                </p:childTnLst>
              </p:cTn>
              <p:nextCondLst>
                <p:cond evt="onClick" delay="0">
                  <p:tgtEl>
                    <p:spTgt spid="38"/>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38"/>
                </p:tgtEl>
              </p:cMediaNode>
            </p:audio>
            <p:seq concurrent="1" nextAc="seek">
              <p:cTn id="62" restart="whenNotActive" fill="hold" evtFilter="cancelBubble" nodeType="interactiveSeq">
                <p:stCondLst>
                  <p:cond evt="onClick" delay="0">
                    <p:tgtEl>
                      <p:spTgt spid="39"/>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1581" fill="hold"/>
                                        <p:tgtEl>
                                          <p:spTgt spid="39"/>
                                        </p:tgtEl>
                                      </p:cBhvr>
                                    </p:cmd>
                                  </p:childTnLst>
                                </p:cTn>
                              </p:par>
                            </p:childTnLst>
                          </p:cTn>
                        </p:par>
                      </p:childTnLst>
                    </p:cTn>
                  </p:par>
                </p:childTnLst>
              </p:cTn>
              <p:nextCondLst>
                <p:cond evt="onClick" delay="0">
                  <p:tgtEl>
                    <p:spTgt spid="39"/>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39"/>
                </p:tgtEl>
              </p:cMediaNode>
            </p:audio>
            <p:seq concurrent="1" nextAc="seek">
              <p:cTn id="68" restart="whenNotActive" fill="hold" evtFilter="cancelBubble" nodeType="interactiveSeq">
                <p:stCondLst>
                  <p:cond evt="onClick" delay="0">
                    <p:tgtEl>
                      <p:spTgt spid="40"/>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1551" fill="hold"/>
                                        <p:tgtEl>
                                          <p:spTgt spid="40"/>
                                        </p:tgtEl>
                                      </p:cBhvr>
                                    </p:cmd>
                                  </p:childTnLst>
                                </p:cTn>
                              </p:par>
                            </p:childTnLst>
                          </p:cTn>
                        </p:par>
                      </p:childTnLst>
                    </p:cTn>
                  </p:par>
                </p:childTnLst>
              </p:cTn>
              <p:nextCondLst>
                <p:cond evt="onClick" delay="0">
                  <p:tgtEl>
                    <p:spTgt spid="40"/>
                  </p:tgtEl>
                </p:cond>
              </p:nextCondLst>
            </p:seq>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40"/>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Useful Resources</a:t>
            </a:r>
            <a:endParaRPr lang="en-US" dirty="0"/>
          </a:p>
        </p:txBody>
      </p:sp>
      <p:sp>
        <p:nvSpPr>
          <p:cNvPr id="4" name="Footer Placeholder 3"/>
          <p:cNvSpPr>
            <a:spLocks noGrp="1"/>
          </p:cNvSpPr>
          <p:nvPr>
            <p:ph type="ftr" sz="quarter" idx="11"/>
          </p:nvPr>
        </p:nvSpPr>
        <p:spPr/>
        <p:txBody>
          <a:bodyPr/>
          <a:lstStyle/>
          <a:p>
            <a:r>
              <a:rPr lang="en-US" dirty="0" smtClean="0"/>
              <a:t>Mika Sakamoto, msakamoto@smcvt.edu</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0" y="1295400"/>
            <a:ext cx="4267200" cy="495300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72000" y="1295400"/>
            <a:ext cx="4419600" cy="4953000"/>
          </a:xfrm>
          <a:prstGeom prst="rect">
            <a:avLst/>
          </a:prstGeom>
          <a:noFill/>
          <a:ln w="9525">
            <a:solidFill>
              <a:schemeClr val="tx1"/>
            </a:solidFill>
            <a:miter lim="800000"/>
            <a:headEnd/>
            <a:tailEnd/>
          </a:ln>
        </p:spPr>
      </p:pic>
      <p:sp>
        <p:nvSpPr>
          <p:cNvPr id="9" name="Flowchart: Process 8"/>
          <p:cNvSpPr/>
          <p:nvPr/>
        </p:nvSpPr>
        <p:spPr>
          <a:xfrm>
            <a:off x="5638800" y="4495800"/>
            <a:ext cx="2438400" cy="1524000"/>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hlinkClick r:id="rId4"/>
              </a:rPr>
              <a:t>CNN MONEY. com</a:t>
            </a:r>
            <a:endParaRPr lang="en-US" sz="2800" b="1" dirty="0"/>
          </a:p>
        </p:txBody>
      </p:sp>
      <p:sp>
        <p:nvSpPr>
          <p:cNvPr id="10" name="Flowchart: Process 9"/>
          <p:cNvSpPr/>
          <p:nvPr/>
        </p:nvSpPr>
        <p:spPr>
          <a:xfrm>
            <a:off x="990600" y="4495800"/>
            <a:ext cx="2362200" cy="1524000"/>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2800" b="1" dirty="0" smtClean="0">
                <a:hlinkClick r:id="rId5"/>
              </a:rPr>
              <a:t>The New York Times</a:t>
            </a:r>
            <a:endParaRPr lang="en-US" sz="2800" b="1" dirty="0"/>
          </a:p>
        </p:txBody>
      </p:sp>
      <p:sp>
        <p:nvSpPr>
          <p:cNvPr id="11" name="Slide Number Placeholder 10"/>
          <p:cNvSpPr>
            <a:spLocks noGrp="1"/>
          </p:cNvSpPr>
          <p:nvPr>
            <p:ph type="sldNum" sz="quarter" idx="12"/>
          </p:nvPr>
        </p:nvSpPr>
        <p:spPr/>
        <p:txBody>
          <a:bodyPr/>
          <a:lstStyle/>
          <a:p>
            <a:fld id="{BADF9737-033D-47E5-9016-CC2C9B82353C}" type="slidenum">
              <a:rPr lang="en-US" smtClean="0"/>
              <a:pPr/>
              <a:t>8</a:t>
            </a:fld>
            <a:endParaRPr lang="en-US"/>
          </a:p>
        </p:txBody>
      </p:sp>
      <p:sp>
        <p:nvSpPr>
          <p:cNvPr id="12" name="Action Button: Back or Previous 11">
            <a:hlinkClick r:id="" action="ppaction://hlinkshowjump?jump=previousslide" highlightClick="1"/>
          </p:cNvPr>
          <p:cNvSpPr/>
          <p:nvPr/>
        </p:nvSpPr>
        <p:spPr>
          <a:xfrm>
            <a:off x="7543800" y="6324600"/>
            <a:ext cx="381000" cy="3810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ction Button: Home 13">
            <a:hlinkClick r:id="" action="ppaction://hlinkshowjump?jump=firstslide" highlightClick="1"/>
          </p:cNvPr>
          <p:cNvSpPr/>
          <p:nvPr/>
        </p:nvSpPr>
        <p:spPr>
          <a:xfrm>
            <a:off x="8001000" y="6324600"/>
            <a:ext cx="381000" cy="3810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References</a:t>
            </a:r>
            <a:endParaRPr lang="en-US" b="1" dirty="0"/>
          </a:p>
        </p:txBody>
      </p:sp>
      <p:sp>
        <p:nvSpPr>
          <p:cNvPr id="3" name="Content Placeholder 2"/>
          <p:cNvSpPr>
            <a:spLocks noGrp="1"/>
          </p:cNvSpPr>
          <p:nvPr>
            <p:ph idx="1"/>
          </p:nvPr>
        </p:nvSpPr>
        <p:spPr>
          <a:xfrm>
            <a:off x="457200" y="1600200"/>
            <a:ext cx="8229600" cy="4724400"/>
          </a:xfrm>
        </p:spPr>
        <p:txBody>
          <a:bodyPr>
            <a:normAutofit/>
          </a:bodyPr>
          <a:lstStyle/>
          <a:p>
            <a:r>
              <a:rPr lang="en-US" sz="2800" dirty="0" smtClean="0"/>
              <a:t>Comfort, J. , &amp; </a:t>
            </a:r>
            <a:r>
              <a:rPr lang="en-US" sz="2800" dirty="0" err="1" smtClean="0"/>
              <a:t>Brieger</a:t>
            </a:r>
            <a:r>
              <a:rPr lang="en-US" sz="2800" dirty="0" smtClean="0"/>
              <a:t>, N. (1992). </a:t>
            </a:r>
            <a:r>
              <a:rPr lang="en-US" sz="2800" i="1" dirty="0" smtClean="0"/>
              <a:t>Finance</a:t>
            </a:r>
            <a:r>
              <a:rPr lang="en-US" sz="2800" dirty="0" smtClean="0"/>
              <a:t>. UK: Prentice Hall International Ltd.</a:t>
            </a:r>
          </a:p>
          <a:p>
            <a:r>
              <a:rPr lang="en-US" sz="2800" dirty="0" smtClean="0"/>
              <a:t>CNN.Money.com.(2010, May 1). </a:t>
            </a:r>
            <a:r>
              <a:rPr lang="en-US" sz="2800" i="1" dirty="0" smtClean="0"/>
              <a:t>America Bouncing Back</a:t>
            </a:r>
            <a:r>
              <a:rPr lang="en-US" sz="2800" dirty="0" smtClean="0"/>
              <a:t>, Retrieved from </a:t>
            </a:r>
            <a:r>
              <a:rPr lang="en-US" sz="2800" dirty="0" smtClean="0">
                <a:hlinkClick r:id="rId2"/>
              </a:rPr>
              <a:t>http://money.cnn.com/video/news/2010/05/01/n_buffett_full_intv.cnnmoney/</a:t>
            </a:r>
            <a:endParaRPr lang="en-US" sz="2800" dirty="0" smtClean="0"/>
          </a:p>
          <a:p>
            <a:r>
              <a:rPr lang="en-US" sz="2800" dirty="0" smtClean="0"/>
              <a:t>You </a:t>
            </a:r>
            <a:r>
              <a:rPr lang="en-US" sz="2800" dirty="0" smtClean="0"/>
              <a:t>Tube. (2010, May 3). Japan Firms Eye Strong Yen, Retrieved from </a:t>
            </a:r>
            <a:r>
              <a:rPr lang="en-US" sz="2800" dirty="0" smtClean="0">
                <a:hlinkClick r:id="rId3"/>
              </a:rPr>
              <a:t>http://www.youtube.com/watch?v=NDffTsphpzc&amp;feature=related</a:t>
            </a:r>
            <a:endParaRPr lang="en-US" sz="2800" dirty="0" smtClean="0"/>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Mika Sakamoto, msakamoto@smcvt.edu</a:t>
            </a:r>
            <a:endParaRPr lang="en-US"/>
          </a:p>
        </p:txBody>
      </p:sp>
      <p:sp>
        <p:nvSpPr>
          <p:cNvPr id="5" name="Slide Number Placeholder 4"/>
          <p:cNvSpPr>
            <a:spLocks noGrp="1"/>
          </p:cNvSpPr>
          <p:nvPr>
            <p:ph type="sldNum" sz="quarter" idx="12"/>
          </p:nvPr>
        </p:nvSpPr>
        <p:spPr/>
        <p:txBody>
          <a:bodyPr/>
          <a:lstStyle/>
          <a:p>
            <a:fld id="{BADF9737-033D-47E5-9016-CC2C9B82353C}"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769</TotalTime>
  <Words>308</Words>
  <Application>Microsoft Office PowerPoint</Application>
  <PresentationFormat>On-screen Show (4:3)</PresentationFormat>
  <Paragraphs>93</Paragraphs>
  <Slides>10</Slides>
  <Notes>0</Notes>
  <HiddenSlides>0</HiddenSlides>
  <MMClips>12</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Finance Comparing Japan with the U.S.A.</vt:lpstr>
      <vt:lpstr>Getting Started</vt:lpstr>
      <vt:lpstr>Pre Listening Exercise</vt:lpstr>
      <vt:lpstr>Listen to Interviews</vt:lpstr>
      <vt:lpstr>Questions</vt:lpstr>
      <vt:lpstr>Questions(Cont.)</vt:lpstr>
      <vt:lpstr>Language Mastery Reviews (numbers)</vt:lpstr>
      <vt:lpstr>Useful Resources</vt:lpstr>
      <vt:lpstr>References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Finance Compare Japan with U.S.A.</dc:title>
  <dc:creator>Mika Sakamoto</dc:creator>
  <cp:lastModifiedBy>Mika Sakamoto</cp:lastModifiedBy>
  <cp:revision>85</cp:revision>
  <dcterms:created xsi:type="dcterms:W3CDTF">2010-06-12T21:05:08Z</dcterms:created>
  <dcterms:modified xsi:type="dcterms:W3CDTF">2010-06-17T19:25:44Z</dcterms:modified>
</cp:coreProperties>
</file>